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74" r:id="rId4"/>
    <p:sldId id="275" r:id="rId5"/>
    <p:sldId id="276" r:id="rId6"/>
    <p:sldId id="258" r:id="rId7"/>
    <p:sldId id="259" r:id="rId8"/>
    <p:sldId id="267" r:id="rId9"/>
    <p:sldId id="277" r:id="rId10"/>
    <p:sldId id="278" r:id="rId11"/>
    <p:sldId id="279" r:id="rId12"/>
    <p:sldId id="280" r:id="rId13"/>
    <p:sldId id="269" r:id="rId14"/>
    <p:sldId id="273" r:id="rId15"/>
    <p:sldId id="265" r:id="rId16"/>
    <p:sldId id="261" r:id="rId17"/>
    <p:sldId id="272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896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10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6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240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723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909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43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1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51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19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5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5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800" b="0" i="0" u="none" strike="noStrike" cap="none" smtClean="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US" sz="2800" b="0" i="0" u="none" strike="noStrike" cap="none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8787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5.xml"/><Relationship Id="rId7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6.xml"/><Relationship Id="rId7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0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0" anchor="b" anchorCtr="0">
            <a:noAutofit/>
          </a:bodyPr>
          <a:lstStyle/>
          <a:p>
            <a:pPr marL="0" marR="0" lvl="0" indent="-3429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A SIMULATION ON TRAFFIC-SIGNAL CONTROL 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3554928" y="4597022"/>
            <a:ext cx="8637072" cy="1785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0572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ea typeface="Cabin"/>
              <a:cs typeface="Cabin"/>
              <a:sym typeface="Cabin"/>
            </a:endParaRPr>
          </a:p>
          <a:p>
            <a:pPr marL="0" marR="0" lvl="0" indent="-105727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Cabin"/>
                <a:cs typeface="Cabin"/>
                <a:sym typeface="Cabin"/>
              </a:rPr>
              <a:t>STUDENT:  XIANGYU KONG                                  DATE: 11/27/2017</a:t>
            </a:r>
          </a:p>
          <a:p>
            <a:pPr marL="0" marR="0" lvl="0" indent="-105727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Cabin"/>
                <a:cs typeface="Cabin"/>
                <a:sym typeface="Cabin"/>
              </a:rPr>
              <a:t>                     PEIYUAN SUN</a:t>
            </a:r>
          </a:p>
          <a:p>
            <a:pPr marL="0" marR="0" lvl="0" indent="-105727" algn="l" rtl="0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Cabin"/>
                <a:cs typeface="Cabin"/>
                <a:sym typeface="Cabin"/>
              </a:rPr>
              <a:t>                     MINGYI LIU                        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2  Car Behavior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78225" y="1482525"/>
            <a:ext cx="8053800" cy="352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925" y="1482524"/>
            <a:ext cx="2792330" cy="33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995125" y="1482524"/>
            <a:ext cx="6729900" cy="4508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3.1 speed up and slow down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speed up condition: 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start from the 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traffic 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light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overtake the front car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</a:pPr>
            <a:r>
              <a:rPr lang="en-US" sz="2400" b="1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slow down condition: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red traffic light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there is a jam and the front car stop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34985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550" y="1365900"/>
            <a:ext cx="3890575" cy="23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782550" y="1365900"/>
            <a:ext cx="6729900" cy="267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3.2 overtake and </a:t>
            </a:r>
            <a:r>
              <a:rPr lang="en-US" sz="2400" b="1" dirty="0" err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changeline</a:t>
            </a:r>
            <a:endParaRPr lang="en-US" sz="2400" b="1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overtake and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changeline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condition: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the current velocity is higher than the front car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either side of lanes have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spacity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</p:txBody>
      </p:sp>
      <p:sp>
        <p:nvSpPr>
          <p:cNvPr id="5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2  Car Behavior</a:t>
            </a:r>
          </a:p>
        </p:txBody>
      </p:sp>
    </p:spTree>
    <p:extLst>
      <p:ext uri="{BB962C8B-B14F-4D97-AF65-F5344CB8AC3E}">
        <p14:creationId xmlns:p14="http://schemas.microsoft.com/office/powerpoint/2010/main" val="231644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782550" y="1365900"/>
            <a:ext cx="6729900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3.3 check for the front car, traffic light signal, either side car condition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the car must stop when the front is red light signal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the car must check for the other side condition when overtake 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00" y="1432800"/>
            <a:ext cx="3561150" cy="21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2  Car Behavior</a:t>
            </a:r>
          </a:p>
        </p:txBody>
      </p:sp>
    </p:spTree>
    <p:extLst>
      <p:ext uri="{BB962C8B-B14F-4D97-AF65-F5344CB8AC3E}">
        <p14:creationId xmlns:p14="http://schemas.microsoft.com/office/powerpoint/2010/main" val="363255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2047997" y="1384040"/>
            <a:ext cx="8655300" cy="41833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-US" sz="24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400" dirty="0">
                <a:latin typeface="+mn-lt"/>
              </a:rPr>
              <a:t>Road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matrix</a:t>
            </a:r>
            <a:r>
              <a:rPr lang="en-US" sz="2400" dirty="0">
                <a:latin typeface="+mn-lt"/>
              </a:rPr>
              <a:t>: to allocate the road condition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sz="24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400" dirty="0" err="1">
                <a:latin typeface="+mn-lt"/>
              </a:rPr>
              <a:t>velocity_car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matrix</a:t>
            </a:r>
            <a:r>
              <a:rPr lang="en-US" sz="2400" dirty="0">
                <a:latin typeface="+mn-lt"/>
              </a:rPr>
              <a:t>: to allocate the the velocity value of cars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sz="24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+mn-lt"/>
              </a:rPr>
              <a:t>gap_car</a:t>
            </a:r>
            <a:r>
              <a:rPr lang="zh-CN" alt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+mn-lt"/>
              </a:rPr>
              <a:t>matrix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to allocate the distance to the front car</a:t>
            </a: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sz="2400" dirty="0">
              <a:latin typeface="+mn-lt"/>
            </a:endParaRPr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400" dirty="0" err="1">
                <a:solidFill>
                  <a:schemeClr val="dk1"/>
                </a:solidFill>
                <a:latin typeface="+mn-lt"/>
              </a:rPr>
              <a:t>gap_light</a:t>
            </a:r>
            <a:r>
              <a:rPr lang="zh-CN" altLang="en-US" sz="2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+mn-lt"/>
              </a:rPr>
              <a:t>matrix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: to allocate the distance to the lights</a:t>
            </a:r>
          </a:p>
          <a:p>
            <a:pPr lvl="0">
              <a:spcBef>
                <a:spcPts val="0"/>
              </a:spcBef>
            </a:pPr>
            <a:r>
              <a:rPr lang="en-US" sz="2000" dirty="0"/>
              <a:t> </a:t>
            </a:r>
          </a:p>
        </p:txBody>
      </p:sp>
      <p:sp>
        <p:nvSpPr>
          <p:cNvPr id="4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</a:t>
            </a:r>
            <a:r>
              <a:rPr lang="en-US" altLang="zh-CN" sz="2800" dirty="0" smtClean="0">
                <a:solidFill>
                  <a:schemeClr val="dk1"/>
                </a:solidFill>
                <a:latin typeface="+mn-lt"/>
              </a:rPr>
              <a:t>3</a:t>
            </a:r>
            <a:r>
              <a:rPr lang="en-US" sz="2800" dirty="0" smtClean="0">
                <a:solidFill>
                  <a:schemeClr val="dk1"/>
                </a:solidFill>
                <a:latin typeface="+mn-lt"/>
              </a:rPr>
              <a:t>  </a:t>
            </a:r>
            <a:r>
              <a:rPr lang="en-US" altLang="zh-CN" sz="2800" dirty="0" smtClean="0">
                <a:solidFill>
                  <a:schemeClr val="dk1"/>
                </a:solidFill>
                <a:latin typeface="+mn-lt"/>
              </a:rPr>
              <a:t>Light</a:t>
            </a:r>
            <a:r>
              <a:rPr lang="en-US" sz="2800" dirty="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206892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1399814" y="1349317"/>
            <a:ext cx="8655300" cy="548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2000" dirty="0">
                <a:latin typeface="+mn-lt"/>
              </a:rPr>
              <a:t>Simulation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output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(in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terminal):</a:t>
            </a:r>
            <a:endParaRPr lang="en-US" sz="2000" dirty="0">
              <a:latin typeface="+mn-lt"/>
            </a:endParaRP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9814" y="1991401"/>
            <a:ext cx="38203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charset="0"/>
              </a:rPr>
              <a:t>=============</a:t>
            </a:r>
          </a:p>
          <a:p>
            <a:r>
              <a:rPr lang="en-US" dirty="0">
                <a:latin typeface="Menlo" charset="0"/>
              </a:rPr>
              <a:t> car simulation</a:t>
            </a:r>
          </a:p>
          <a:p>
            <a:r>
              <a:rPr lang="en-US" dirty="0">
                <a:latin typeface="Menlo" charset="0"/>
              </a:rPr>
              <a:t> =============</a:t>
            </a:r>
          </a:p>
          <a:p>
            <a:r>
              <a:rPr lang="en-US" dirty="0">
                <a:latin typeface="Menlo" charset="0"/>
              </a:rPr>
              <a:t>simulation time = 198</a:t>
            </a:r>
          </a:p>
          <a:p>
            <a:r>
              <a:rPr lang="en-US" dirty="0">
                <a:latin typeface="Menlo" charset="0"/>
              </a:rPr>
              <a:t>4.00 73.00 4.00 91.00 2.00 45.00 </a:t>
            </a:r>
            <a:r>
              <a:rPr lang="en-US" dirty="0" err="1">
                <a:latin typeface="Menlo" charset="0"/>
              </a:rPr>
              <a:t>gap_car</a:t>
            </a:r>
            <a:r>
              <a:rPr lang="en-US" dirty="0">
                <a:latin typeface="Menlo" charset="0"/>
              </a:rPr>
              <a:t> = 4</a:t>
            </a:r>
          </a:p>
          <a:p>
            <a:r>
              <a:rPr lang="en-US" dirty="0">
                <a:latin typeface="Menlo" charset="0"/>
              </a:rPr>
              <a:t>there is gap car calculation</a:t>
            </a:r>
          </a:p>
          <a:p>
            <a:r>
              <a:rPr lang="en-US" dirty="0">
                <a:latin typeface="Menlo" charset="0"/>
              </a:rPr>
              <a:t>front light = 20</a:t>
            </a:r>
          </a:p>
          <a:p>
            <a:r>
              <a:rPr lang="en-US" dirty="0">
                <a:latin typeface="Menlo" charset="0"/>
              </a:rPr>
              <a:t>front light = 20</a:t>
            </a:r>
          </a:p>
          <a:p>
            <a:r>
              <a:rPr lang="en-US" dirty="0" err="1">
                <a:latin typeface="Menlo" charset="0"/>
              </a:rPr>
              <a:t>gap_light</a:t>
            </a:r>
            <a:r>
              <a:rPr lang="en-US" dirty="0">
                <a:latin typeface="Menlo" charset="0"/>
              </a:rPr>
              <a:t> = 20</a:t>
            </a:r>
          </a:p>
          <a:p>
            <a:r>
              <a:rPr lang="en-US" dirty="0">
                <a:latin typeface="Menlo" charset="0"/>
              </a:rPr>
              <a:t>there is gap light calculation</a:t>
            </a:r>
          </a:p>
          <a:p>
            <a:r>
              <a:rPr lang="en-US" dirty="0" err="1">
                <a:latin typeface="Menlo" charset="0"/>
              </a:rPr>
              <a:t>gap_car</a:t>
            </a:r>
            <a:r>
              <a:rPr lang="en-US" dirty="0">
                <a:latin typeface="Menlo" charset="0"/>
              </a:rPr>
              <a:t> = 5</a:t>
            </a:r>
          </a:p>
          <a:p>
            <a:r>
              <a:rPr lang="en-US" dirty="0">
                <a:latin typeface="Menlo" charset="0"/>
              </a:rPr>
              <a:t>there is gap car calculation</a:t>
            </a:r>
          </a:p>
          <a:p>
            <a:r>
              <a:rPr lang="en-US" dirty="0">
                <a:latin typeface="Menlo" charset="0"/>
              </a:rPr>
              <a:t>front light = 20</a:t>
            </a:r>
          </a:p>
          <a:p>
            <a:r>
              <a:rPr lang="en-US" dirty="0">
                <a:latin typeface="Menlo" charset="0"/>
              </a:rPr>
              <a:t>front light = 20</a:t>
            </a:r>
          </a:p>
          <a:p>
            <a:r>
              <a:rPr lang="en-US" dirty="0" err="1">
                <a:latin typeface="Menlo" charset="0"/>
              </a:rPr>
              <a:t>gap_light</a:t>
            </a:r>
            <a:r>
              <a:rPr lang="en-US" dirty="0">
                <a:latin typeface="Menlo" charset="0"/>
              </a:rPr>
              <a:t> = 16</a:t>
            </a:r>
          </a:p>
          <a:p>
            <a:r>
              <a:rPr lang="en-US" dirty="0">
                <a:latin typeface="Menlo" charset="0"/>
              </a:rPr>
              <a:t>there is gap light calculation</a:t>
            </a:r>
          </a:p>
          <a:p>
            <a:r>
              <a:rPr lang="en-US" dirty="0" err="1">
                <a:latin typeface="Menlo" charset="0"/>
              </a:rPr>
              <a:t>gap_car</a:t>
            </a:r>
            <a:r>
              <a:rPr lang="en-US" dirty="0">
                <a:latin typeface="Menlo" charset="0"/>
              </a:rPr>
              <a:t> = 12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5975" y="2099123"/>
            <a:ext cx="690237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charset="0"/>
              </a:rPr>
              <a:t>front light = 100</a:t>
            </a:r>
          </a:p>
          <a:p>
            <a:r>
              <a:rPr lang="en-US" dirty="0">
                <a:latin typeface="Menlo" charset="0"/>
              </a:rPr>
              <a:t>front light = 100</a:t>
            </a:r>
          </a:p>
          <a:p>
            <a:r>
              <a:rPr lang="en-US" dirty="0" err="1">
                <a:latin typeface="Menlo" charset="0"/>
              </a:rPr>
              <a:t>gap_light</a:t>
            </a:r>
            <a:r>
              <a:rPr lang="en-US" dirty="0">
                <a:latin typeface="Menlo" charset="0"/>
              </a:rPr>
              <a:t> = 1</a:t>
            </a:r>
          </a:p>
          <a:p>
            <a:r>
              <a:rPr lang="en-US" dirty="0">
                <a:latin typeface="Menlo" charset="0"/>
              </a:rPr>
              <a:t>there is gap light calculation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0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v_max</a:t>
            </a:r>
            <a:r>
              <a:rPr lang="en-US" dirty="0">
                <a:latin typeface="Menlo" charset="0"/>
              </a:rPr>
              <a:t>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1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 err="1">
                <a:latin typeface="Menlo" charset="0"/>
              </a:rPr>
              <a:t>velocity_car</a:t>
            </a:r>
            <a:r>
              <a:rPr lang="en-US" dirty="0">
                <a:latin typeface="Menlo" charset="0"/>
              </a:rPr>
              <a:t> 2 = 1</a:t>
            </a:r>
          </a:p>
          <a:p>
            <a:r>
              <a:rPr lang="en-US" dirty="0">
                <a:latin typeface="Menlo" charset="0"/>
              </a:rPr>
              <a:t>w = 1</a:t>
            </a:r>
          </a:p>
          <a:p>
            <a:r>
              <a:rPr lang="en-US" dirty="0">
                <a:latin typeface="Menlo" charset="0"/>
              </a:rPr>
              <a:t>restart the car</a:t>
            </a:r>
            <a:r>
              <a:rPr lang="zh-CN" altLang="en-US" dirty="0">
                <a:latin typeface="Menlo" charset="0"/>
              </a:rPr>
              <a:t> </a:t>
            </a:r>
            <a:r>
              <a:rPr lang="mr-IN" altLang="zh-CN" dirty="0">
                <a:latin typeface="Menlo" charset="0"/>
              </a:rPr>
              <a:t>……</a:t>
            </a:r>
            <a:r>
              <a:rPr lang="en-US" altLang="zh-CN" dirty="0">
                <a:latin typeface="Menlo" charset="0"/>
              </a:rPr>
              <a:t>..</a:t>
            </a:r>
            <a:endParaRPr lang="en-US" dirty="0">
              <a:latin typeface="Menlo" charset="0"/>
            </a:endParaRPr>
          </a:p>
        </p:txBody>
      </p:sp>
      <p:sp>
        <p:nvSpPr>
          <p:cNvPr id="6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>
                <a:solidFill>
                  <a:schemeClr val="dk1"/>
                </a:solidFill>
                <a:latin typeface="+mn-lt"/>
              </a:rPr>
              <a:t>Part </a:t>
            </a:r>
            <a:r>
              <a:rPr lang="en-US" altLang="zh-CN" sz="2800" smtClean="0">
                <a:solidFill>
                  <a:schemeClr val="dk1"/>
                </a:solidFill>
                <a:latin typeface="+mn-lt"/>
              </a:rPr>
              <a:t>3</a:t>
            </a:r>
            <a:r>
              <a:rPr lang="en-US" sz="2800" smtClean="0">
                <a:solidFill>
                  <a:schemeClr val="dk1"/>
                </a:solidFill>
                <a:latin typeface="+mn-lt"/>
              </a:rPr>
              <a:t>  </a:t>
            </a:r>
            <a:r>
              <a:rPr lang="en-US" altLang="zh-CN" sz="2800" smtClean="0">
                <a:solidFill>
                  <a:schemeClr val="dk1"/>
                </a:solidFill>
                <a:latin typeface="+mn-lt"/>
              </a:rPr>
              <a:t>Light</a:t>
            </a:r>
            <a:r>
              <a:rPr lang="en-US" sz="280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27913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90649" y="1202867"/>
            <a:ext cx="11856309" cy="5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+mn-lt"/>
              </a:rPr>
              <a:t>The movement of the car without the traffic light(</a:t>
            </a:r>
            <a:r>
              <a:rPr lang="en-US" sz="2000" dirty="0" err="1">
                <a:latin typeface="+mn-lt"/>
              </a:rPr>
              <a:t>num_light</a:t>
            </a:r>
            <a:r>
              <a:rPr lang="en-US" sz="2000" dirty="0">
                <a:latin typeface="+mn-lt"/>
              </a:rPr>
              <a:t> = 1(at the end of the road), </a:t>
            </a:r>
            <a:r>
              <a:rPr lang="en-US" sz="2000" dirty="0" err="1">
                <a:latin typeface="+mn-lt"/>
              </a:rPr>
              <a:t>time_interval</a:t>
            </a:r>
            <a:r>
              <a:rPr lang="en-US" sz="2000" dirty="0">
                <a:latin typeface="+mn-lt"/>
              </a:rPr>
              <a:t> = 2)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690649" y="3510007"/>
            <a:ext cx="9159407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+mn-lt"/>
              </a:rPr>
              <a:t>The movement of the car with the traffic light (</a:t>
            </a:r>
            <a:r>
              <a:rPr lang="en-US" sz="2000" dirty="0" err="1">
                <a:latin typeface="+mn-lt"/>
              </a:rPr>
              <a:t>num_light</a:t>
            </a:r>
            <a:r>
              <a:rPr lang="en-US" sz="2000" dirty="0">
                <a:latin typeface="+mn-lt"/>
              </a:rPr>
              <a:t> = 5, </a:t>
            </a:r>
            <a:r>
              <a:rPr lang="en-US" sz="2000" dirty="0" err="1">
                <a:latin typeface="+mn-lt"/>
              </a:rPr>
              <a:t>time_interval</a:t>
            </a:r>
            <a:r>
              <a:rPr lang="en-US" sz="2000" dirty="0">
                <a:latin typeface="+mn-lt"/>
              </a:rPr>
              <a:t> = 2)</a:t>
            </a:r>
          </a:p>
        </p:txBody>
      </p:sp>
      <p:pic>
        <p:nvPicPr>
          <p:cNvPr id="2" name="30_2_20_aeOeh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566194"/>
            <a:ext cx="12192000" cy="542925"/>
          </a:xfrm>
          <a:prstGeom prst="rect">
            <a:avLst/>
          </a:prstGeom>
        </p:spPr>
      </p:pic>
      <p:pic>
        <p:nvPicPr>
          <p:cNvPr id="3" name="30_2_20_nolight_YgIkg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230936"/>
            <a:ext cx="12192000" cy="542925"/>
          </a:xfrm>
          <a:prstGeom prst="rect">
            <a:avLst/>
          </a:prstGeom>
        </p:spPr>
      </p:pic>
      <p:sp>
        <p:nvSpPr>
          <p:cNvPr id="8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</a:t>
            </a:r>
            <a:r>
              <a:rPr lang="en-US" altLang="zh-CN" sz="2800" dirty="0">
                <a:solidFill>
                  <a:schemeClr val="dk1"/>
                </a:solidFill>
                <a:latin typeface="+mn-lt"/>
              </a:rPr>
              <a:t>4</a:t>
            </a:r>
            <a:r>
              <a:rPr lang="en-US" sz="2800" dirty="0" smtClean="0">
                <a:solidFill>
                  <a:schemeClr val="dk1"/>
                </a:solidFill>
                <a:latin typeface="+mn-lt"/>
              </a:rPr>
              <a:t>  </a:t>
            </a:r>
            <a:r>
              <a:rPr lang="en-US" altLang="zh-CN" sz="2800" dirty="0" smtClean="0">
                <a:solidFill>
                  <a:schemeClr val="dk1"/>
                </a:solidFill>
                <a:latin typeface="+mn-lt"/>
              </a:rPr>
              <a:t>Traffic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</a:rPr>
              <a:t> </a:t>
            </a:r>
            <a:r>
              <a:rPr lang="en-US" altLang="zh-CN" sz="2800" dirty="0" err="1" smtClean="0">
                <a:solidFill>
                  <a:schemeClr val="dk1"/>
                </a:solidFill>
                <a:latin typeface="+mn-lt"/>
              </a:rPr>
              <a:t>Visulization</a:t>
            </a:r>
            <a:endParaRPr lang="en-US" sz="2800" dirty="0">
              <a:solidFill>
                <a:schemeClr val="dk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55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335690" y="1350139"/>
            <a:ext cx="11856309" cy="5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+mn-lt"/>
              </a:rPr>
              <a:t>The movement of the car with high traffic light interval (</a:t>
            </a:r>
            <a:r>
              <a:rPr lang="en-US" sz="2000" dirty="0" err="1">
                <a:latin typeface="+mn-lt"/>
              </a:rPr>
              <a:t>num_light</a:t>
            </a:r>
            <a:r>
              <a:rPr lang="en-US" sz="2000" dirty="0">
                <a:latin typeface="+mn-lt"/>
              </a:rPr>
              <a:t> = 5, </a:t>
            </a:r>
            <a:r>
              <a:rPr lang="en-US" sz="2000" dirty="0" err="1">
                <a:latin typeface="+mn-lt"/>
              </a:rPr>
              <a:t>time_interval</a:t>
            </a:r>
            <a:r>
              <a:rPr lang="en-US" sz="2000" dirty="0">
                <a:latin typeface="+mn-lt"/>
              </a:rPr>
              <a:t> = 5)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+mn-lt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35690" y="3275112"/>
            <a:ext cx="10573461" cy="795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The </a:t>
            </a:r>
            <a:r>
              <a:rPr lang="en-US" sz="2000" dirty="0">
                <a:latin typeface="+mn-lt"/>
              </a:rPr>
              <a:t>movement</a:t>
            </a:r>
            <a:r>
              <a:rPr lang="en-US" sz="2000" dirty="0"/>
              <a:t> of the car with high traffic light interval and low restart speed (</a:t>
            </a:r>
            <a:r>
              <a:rPr lang="en-US" sz="2000" dirty="0" err="1"/>
              <a:t>restart_speed</a:t>
            </a:r>
            <a:r>
              <a:rPr lang="en-US" sz="2000" dirty="0"/>
              <a:t> = 1, </a:t>
            </a:r>
            <a:r>
              <a:rPr lang="en-US" sz="2000" dirty="0" err="1"/>
              <a:t>num_light</a:t>
            </a:r>
            <a:r>
              <a:rPr lang="en-US" sz="2000" dirty="0"/>
              <a:t> = 5, </a:t>
            </a:r>
            <a:r>
              <a:rPr lang="en-US" sz="2000" dirty="0" err="1"/>
              <a:t>time_interval</a:t>
            </a:r>
            <a:r>
              <a:rPr lang="en-US" sz="2000" dirty="0"/>
              <a:t> = 5)</a:t>
            </a:r>
          </a:p>
        </p:txBody>
      </p:sp>
      <p:pic>
        <p:nvPicPr>
          <p:cNvPr id="4" name="high_traffic_light_wNXZT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2116905"/>
            <a:ext cx="12192000" cy="542925"/>
          </a:xfrm>
          <a:prstGeom prst="rect">
            <a:avLst/>
          </a:prstGeom>
        </p:spPr>
      </p:pic>
      <p:pic>
        <p:nvPicPr>
          <p:cNvPr id="5" name="newfile_w3OoLA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4315007"/>
            <a:ext cx="12192000" cy="542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8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 smtClean="0">
                <a:latin typeface="+mn-lt"/>
              </a:rPr>
              <a:t>Simulation </a:t>
            </a:r>
            <a:r>
              <a:rPr lang="en-US" sz="2800" dirty="0">
                <a:latin typeface="+mn-lt"/>
              </a:rPr>
              <a:t>Process- Part 4  Traffic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 smtClean="0">
                <a:latin typeface="+mn-lt"/>
              </a:rPr>
              <a:t>Simulation </a:t>
            </a:r>
            <a:r>
              <a:rPr lang="en-US" sz="2800" dirty="0">
                <a:latin typeface="+mn-lt"/>
              </a:rPr>
              <a:t>Process- Part 4  Traffic Visualization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2" name="all_green_light_EhbD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63689"/>
            <a:ext cx="12192000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748" y="1557315"/>
            <a:ext cx="439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altLang="zh-CN" sz="2800" dirty="0">
                <a:latin typeface="+mn-lt"/>
              </a:rPr>
              <a:t>A</a:t>
            </a:r>
            <a:r>
              <a:rPr lang="en-US" altLang="zh-CN" sz="2800" dirty="0" smtClean="0">
                <a:latin typeface="+mn-lt"/>
              </a:rPr>
              <a:t>ll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green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light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simulation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58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 smtClean="0">
                <a:latin typeface="+mn-lt"/>
              </a:rPr>
              <a:t>Simulation </a:t>
            </a:r>
            <a:r>
              <a:rPr lang="en-US" sz="2800" dirty="0">
                <a:latin typeface="+mn-lt"/>
              </a:rPr>
              <a:t>Process- Part 4  Traffic Visualization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239" y="1415534"/>
            <a:ext cx="670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altLang="zh-CN" sz="2800" dirty="0" smtClean="0">
                <a:latin typeface="+mn-lt"/>
              </a:rPr>
              <a:t>Unsynchronized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traffic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light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situation</a:t>
            </a:r>
            <a:endParaRPr lang="en-US" sz="2800" dirty="0">
              <a:latin typeface="+mn-lt"/>
            </a:endParaRPr>
          </a:p>
        </p:txBody>
      </p:sp>
      <p:pic>
        <p:nvPicPr>
          <p:cNvPr id="6" name="Asynchronized_traffic_light_d5eiH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sz="2800" dirty="0" smtClean="0">
                <a:latin typeface="+mn-lt"/>
              </a:rPr>
              <a:t>Simulation </a:t>
            </a:r>
            <a:r>
              <a:rPr lang="en-US" sz="2800" dirty="0">
                <a:latin typeface="+mn-lt"/>
              </a:rPr>
              <a:t>Process- Part 4  Traffic Visualization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3239" y="1415534"/>
            <a:ext cx="6706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altLang="zh-CN" sz="2800" dirty="0">
                <a:latin typeface="+mn-lt"/>
              </a:rPr>
              <a:t>S</a:t>
            </a:r>
            <a:r>
              <a:rPr lang="en-US" altLang="zh-CN" sz="2800" dirty="0" smtClean="0">
                <a:latin typeface="+mn-lt"/>
              </a:rPr>
              <a:t>ynchronized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traffic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light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situation</a:t>
            </a:r>
            <a:endParaRPr lang="en-US" sz="2800" dirty="0">
              <a:latin typeface="+mn-lt"/>
            </a:endParaRPr>
          </a:p>
        </p:txBody>
      </p:sp>
      <p:pic>
        <p:nvPicPr>
          <p:cNvPr id="4" name="synchronized_traffic_light_0ddFa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293812" y="564861"/>
            <a:ext cx="9604375" cy="5355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032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bin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56507" y="1571447"/>
            <a:ext cx="97258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Introduction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To the Main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Goal</a:t>
            </a:r>
          </a:p>
          <a:p>
            <a:pPr marL="285750" lvl="0" indent="-285750">
              <a:buFont typeface="Arial" charset="0"/>
              <a:buChar char="•"/>
            </a:pPr>
            <a:endParaRPr lang="en-US" sz="28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ulation Approach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Process</a:t>
            </a:r>
          </a:p>
          <a:p>
            <a:pPr marL="285750" lvl="0" indent="-285750">
              <a:buFont typeface="Arial" charset="0"/>
              <a:buChar char="•"/>
            </a:pPr>
            <a:endParaRPr lang="en-US" sz="28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Result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Result</a:t>
            </a:r>
            <a:r>
              <a:rPr lang="zh-CN" alt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altLang="zh-CN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Analysis</a:t>
            </a:r>
            <a:endParaRPr lang="en-US" sz="2800" dirty="0">
              <a:solidFill>
                <a:schemeClr val="dk1"/>
              </a:solidFill>
              <a:latin typeface="+mn-lt"/>
              <a:ea typeface="Cabin"/>
              <a:cs typeface="Cabin"/>
              <a:sym typeface="Cabin"/>
            </a:endParaRPr>
          </a:p>
          <a:p>
            <a:endParaRPr lang="en-US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/>
            <a:endParaRPr lang="en-US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  <a:endParaRPr lang="en-US" sz="2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1026" name="Picture 2" descr="https://lh6.googleusercontent.com/G-SGSqx2n3-mkVtEviI_YA9k5ewqdEEWmaz36x9lIOYqwknLwYzw_BiZB0qaPW4uoLjiQmfTPVOL-V18eG2YPf-xCKpxECpY1HahmFEF-7v0LBy1lHHwcsz1gaO1hdnHsWHIXL0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1" y="1623696"/>
            <a:ext cx="7624035" cy="3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94071" y="1843950"/>
            <a:ext cx="39664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average traffic flow</a:t>
            </a:r>
            <a:r>
              <a:rPr lang="en-US" altLang="zh-CN" sz="2000" dirty="0" smtClean="0">
                <a:latin typeface="+mn-lt"/>
              </a:rPr>
              <a:t>(from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40secs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to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end):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b="1" dirty="0" smtClean="0">
                <a:latin typeface="+mn-lt"/>
              </a:rPr>
              <a:t>119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average car speed per </a:t>
            </a:r>
            <a:r>
              <a:rPr lang="en-US" sz="2000" dirty="0" smtClean="0">
                <a:latin typeface="+mn-lt"/>
              </a:rPr>
              <a:t>time</a:t>
            </a:r>
            <a:r>
              <a:rPr lang="en-US" altLang="zh-CN" sz="2000" dirty="0" smtClean="0">
                <a:latin typeface="+mn-lt"/>
              </a:rPr>
              <a:t>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sz="2000" b="1" dirty="0" smtClean="0">
                <a:latin typeface="+mn-lt"/>
              </a:rPr>
              <a:t>2.1603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sum of the number of moved out of scope </a:t>
            </a:r>
            <a:r>
              <a:rPr lang="en-US" sz="2000" dirty="0" smtClean="0">
                <a:latin typeface="+mn-lt"/>
              </a:rPr>
              <a:t>cars</a:t>
            </a:r>
            <a:r>
              <a:rPr lang="en-US" altLang="zh-CN" sz="2000" dirty="0" smtClean="0">
                <a:latin typeface="+mn-lt"/>
              </a:rPr>
              <a:t>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sz="2000" b="1" dirty="0" smtClean="0">
                <a:latin typeface="+mn-lt"/>
              </a:rPr>
              <a:t>433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528" y="5105010"/>
            <a:ext cx="10741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It was easy to understand as different car had different speed, </a:t>
            </a:r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so </a:t>
            </a:r>
            <a:r>
              <a:rPr lang="en-US" sz="2000" dirty="0">
                <a:latin typeface="+mn-lt"/>
              </a:rPr>
              <a:t>the distance between one lane cars would get larger as the time went by. </a:t>
            </a:r>
            <a:endParaRPr lang="en-US" sz="2000" dirty="0" smtClean="0">
              <a:latin typeface="+mn-lt"/>
            </a:endParaRPr>
          </a:p>
          <a:p>
            <a:pPr algn="ctr"/>
            <a:endParaRPr lang="en-US" sz="2000" dirty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stagnate in the begin of the road is mainly from the reasons of the gap car. </a:t>
            </a:r>
          </a:p>
          <a:p>
            <a:pPr algn="ctr"/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8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j2L2SKizCahTWLrtne93J-PfBlhVi0AGd8VjYkXy_Vzc68s-7j5ytPHbtKN24hMmS4QMM8xJQry29Aq3O6xvkIvLt-mnvekmG0Zp0abuRxKVQYas1cC14jmQuDtXtJ3wRhkav1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218"/>
            <a:ext cx="7614800" cy="32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  <a:endParaRPr lang="en-US" sz="28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2111" y="4868836"/>
            <a:ext cx="5093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n-lt"/>
              </a:rPr>
              <a:t>Traffic flow and mean car speed (Synchronized traffic light)</a:t>
            </a:r>
          </a:p>
        </p:txBody>
      </p:sp>
      <p:sp>
        <p:nvSpPr>
          <p:cNvPr id="6" name="Rectangle 5"/>
          <p:cNvSpPr/>
          <p:nvPr/>
        </p:nvSpPr>
        <p:spPr>
          <a:xfrm>
            <a:off x="7744689" y="1718757"/>
            <a:ext cx="39664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average traffic flow</a:t>
            </a:r>
            <a:r>
              <a:rPr lang="en-US" altLang="zh-CN" sz="2000" dirty="0" smtClean="0">
                <a:latin typeface="+mn-lt"/>
              </a:rPr>
              <a:t>(from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40secs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to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end):</a:t>
            </a:r>
            <a:r>
              <a:rPr lang="en-US" sz="2000" dirty="0" smtClean="0">
                <a:latin typeface="+mn-lt"/>
              </a:rPr>
              <a:t> </a:t>
            </a:r>
            <a:r>
              <a:rPr lang="en-US" altLang="zh-CN" sz="2000" b="1" dirty="0" smtClean="0">
                <a:latin typeface="+mn-lt"/>
              </a:rPr>
              <a:t>151</a:t>
            </a:r>
            <a:endParaRPr lang="en-US" sz="2000" b="1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average car speed per </a:t>
            </a:r>
            <a:r>
              <a:rPr lang="en-US" sz="2000" dirty="0" smtClean="0">
                <a:latin typeface="+mn-lt"/>
              </a:rPr>
              <a:t>time</a:t>
            </a:r>
            <a:r>
              <a:rPr lang="en-US" altLang="zh-CN" sz="2000" dirty="0" smtClean="0">
                <a:latin typeface="+mn-lt"/>
              </a:rPr>
              <a:t>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b="1" dirty="0" smtClean="0">
                <a:latin typeface="+mn-lt"/>
              </a:rPr>
              <a:t>1.0434</a:t>
            </a:r>
            <a:endParaRPr lang="en-US" altLang="zh-CN" sz="2000" b="1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+mn-lt"/>
              </a:rPr>
              <a:t>highest car spee</a:t>
            </a:r>
            <a:r>
              <a:rPr lang="en-US" altLang="zh-CN" sz="2000" dirty="0">
                <a:latin typeface="+mn-lt"/>
              </a:rPr>
              <a:t>d: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2.00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+mn-lt"/>
              </a:rPr>
              <a:t>traffic flow </a:t>
            </a:r>
            <a:r>
              <a:rPr lang="en-US" altLang="zh-CN" sz="2000" dirty="0" smtClean="0">
                <a:latin typeface="+mn-lt"/>
              </a:rPr>
              <a:t>: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sz="2000" b="1" dirty="0" smtClean="0">
                <a:latin typeface="+mn-lt"/>
              </a:rPr>
              <a:t>161 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0688" y="5453678"/>
            <a:ext cx="7380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It shows that the traffic flow would first drop down steadily, </a:t>
            </a:r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because </a:t>
            </a:r>
            <a:r>
              <a:rPr lang="en-US" sz="2000" dirty="0">
                <a:latin typeface="+mn-lt"/>
              </a:rPr>
              <a:t>the proportion of the car with speed of zero would increase </a:t>
            </a:r>
            <a:endParaRPr lang="en-US" sz="2000" dirty="0" smtClean="0">
              <a:latin typeface="+mn-lt"/>
            </a:endParaRPr>
          </a:p>
          <a:p>
            <a:pPr algn="ctr"/>
            <a:r>
              <a:rPr lang="en-US" sz="2000" dirty="0" smtClean="0">
                <a:latin typeface="+mn-lt"/>
              </a:rPr>
              <a:t>and </a:t>
            </a:r>
            <a:r>
              <a:rPr lang="en-US" sz="2000" dirty="0">
                <a:latin typeface="+mn-lt"/>
              </a:rPr>
              <a:t>then the average speed would fluctuate around 1</a:t>
            </a:r>
          </a:p>
        </p:txBody>
      </p:sp>
    </p:spTree>
    <p:extLst>
      <p:ext uri="{BB962C8B-B14F-4D97-AF65-F5344CB8AC3E}">
        <p14:creationId xmlns:p14="http://schemas.microsoft.com/office/powerpoint/2010/main" val="92498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2CUb00DmCr272sG0_y3n1VFbyTwFAEW3I7GelHyHy9KtVmZ-TJmpHPI7q_KlHcYarwY_gPhFFUJdHbJVptOrxGiDMWqV1jzkwjkS0kkkTW8URzV6eibdfmAWxoYb7y77tRjkerh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62" y="1440872"/>
            <a:ext cx="5762327" cy="346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  <a:endParaRPr lang="en-US" sz="2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8272" y="1741529"/>
            <a:ext cx="5316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rgbClr val="212121"/>
                </a:solidFill>
                <a:latin typeface="+mn-lt"/>
              </a:rPr>
              <a:t>time interval effect on the average number of cars is 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significant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many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cars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would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wait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for the last green signal when the simulation time is </a:t>
            </a: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up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time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interval effect on asynchronous condition is greater than that of synchronous condition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40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5.googleusercontent.com/C8k_q1RYvflDD2mm6lm_UG-nROL-nQBIjT6CU-ImC9-_ZnWneWxHzMhjUDWCoigMSD_SIWpr3HIN8kbKyz_ncxb02IpQ2VWcznJx0AXTKo7xtVZ6Q3sKT0--GcSfQqnpV7Hq3I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34837"/>
            <a:ext cx="5869438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35"/>
          <p:cNvSpPr txBox="1"/>
          <p:nvPr/>
        </p:nvSpPr>
        <p:spPr>
          <a:xfrm>
            <a:off x="1412111" y="322938"/>
            <a:ext cx="90977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dirty="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</a:p>
          <a:p>
            <a:pPr algn="ctr"/>
            <a:r>
              <a:rPr lang="en-US" altLang="zh-CN" sz="2400" dirty="0" smtClean="0">
                <a:latin typeface="+mn-lt"/>
              </a:rPr>
              <a:t>number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of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traffic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lights</a:t>
            </a:r>
            <a:endParaRPr lang="en-US" sz="24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53200" y="1634837"/>
            <a:ext cx="5223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With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increase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of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number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of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traffic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lights,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average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out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car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would</a:t>
            </a:r>
            <a:r>
              <a:rPr lang="zh-CN" altLang="en-US" sz="18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decrease</a:t>
            </a:r>
            <a:endParaRPr lang="en-US" sz="1800" dirty="0" smtClean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number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of lights has on the average number of existing cars is </a:t>
            </a:r>
            <a:r>
              <a:rPr lang="en-US" altLang="zh-CN" sz="1800" dirty="0" smtClean="0">
                <a:solidFill>
                  <a:srgbClr val="212121"/>
                </a:solidFill>
                <a:latin typeface="+mn-lt"/>
              </a:rPr>
              <a:t>significant</a:t>
            </a:r>
            <a:endParaRPr lang="en-US" sz="1800" dirty="0" smtClean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212121"/>
                </a:solidFill>
                <a:latin typeface="+mn-lt"/>
              </a:rPr>
              <a:t>more </a:t>
            </a:r>
            <a:r>
              <a:rPr lang="en-US" sz="1800" dirty="0">
                <a:solidFill>
                  <a:srgbClr val="212121"/>
                </a:solidFill>
                <a:latin typeface="+mn-lt"/>
              </a:rPr>
              <a:t>significant under asynchronous condition than that under synchronous condition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53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ZJPV-Rfz4SVclbyrOsGRmR5gxk7c_KwL_dIVOzeBB_PCUGMUvGuKoPXB1fybWWQQbwJx7OwVgkaFWVrMLSf0c6rQ0YSwMX7zC4P7MbMeTc18UYhu7f3gHEf8RpqXKq7QhVl0hkF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8" y="1911928"/>
            <a:ext cx="5438194" cy="326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35"/>
          <p:cNvSpPr txBox="1"/>
          <p:nvPr/>
        </p:nvSpPr>
        <p:spPr>
          <a:xfrm>
            <a:off x="1412111" y="322937"/>
            <a:ext cx="9097702" cy="1214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dirty="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</a:p>
          <a:p>
            <a:pPr algn="ctr"/>
            <a:r>
              <a:rPr lang="en-US" altLang="zh-CN" sz="2400" dirty="0" smtClean="0">
                <a:latin typeface="+mn-lt"/>
              </a:rPr>
              <a:t>car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start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velocity</a:t>
            </a:r>
          </a:p>
          <a:p>
            <a:pPr algn="ctr"/>
            <a:endParaRPr lang="en-US" sz="2800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7673" y="1911928"/>
            <a:ext cx="5486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With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increase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of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car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start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velocity,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average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out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car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212121"/>
                </a:solidFill>
                <a:latin typeface="+mn-lt"/>
              </a:rPr>
              <a:t>would</a:t>
            </a:r>
            <a:r>
              <a:rPr lang="zh-CN" altLang="en-US" sz="2000" dirty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increase</a:t>
            </a:r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trend </a:t>
            </a:r>
            <a:r>
              <a:rPr lang="en-US" sz="2000" dirty="0"/>
              <a:t>of the two curves is similar </a:t>
            </a:r>
            <a:endParaRPr lang="en-US" sz="2000" dirty="0" smtClean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+mn-lt"/>
              </a:rPr>
              <a:t>more significant under asynchronous condition than that under synchronous condition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08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LgLPMNO8lJhYzyKxRukd5p2riVJ__orHBX4pYjfwF-yJ8v6q4cPo0ruFR99eR_HqXFMhRIptuVir9dfQuaVxLPwwl8QbE9kN2tJuOnhZL8YUNBXvjkVZcYJYxjSd9OaKJ10Zhi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69" y="1653309"/>
            <a:ext cx="52768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35787" y="1653309"/>
            <a:ext cx="5083443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with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increase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of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car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restart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velocity,</a:t>
            </a:r>
          </a:p>
          <a:p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number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of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out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car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would</a:t>
            </a:r>
            <a:r>
              <a:rPr lang="zh-CN" alt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rgbClr val="212121"/>
                </a:solidFill>
                <a:latin typeface="+mn-lt"/>
              </a:rPr>
              <a:t>increase</a:t>
            </a:r>
            <a:endParaRPr lang="en-US" sz="2000" dirty="0" smtClean="0">
              <a:solidFill>
                <a:srgbClr val="212121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212121"/>
                </a:solidFill>
                <a:latin typeface="+mn-lt"/>
              </a:rPr>
              <a:t>average </a:t>
            </a:r>
            <a:r>
              <a:rPr lang="en-US" sz="2000" dirty="0">
                <a:solidFill>
                  <a:srgbClr val="212121"/>
                </a:solidFill>
                <a:latin typeface="+mn-lt"/>
              </a:rPr>
              <a:t>amount of exiting cars under </a:t>
            </a:r>
            <a:endParaRPr lang="en-US" sz="2000" dirty="0" smtClean="0">
              <a:solidFill>
                <a:srgbClr val="212121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212121"/>
                </a:solidFill>
                <a:latin typeface="+mn-lt"/>
              </a:rPr>
              <a:t>synchronous </a:t>
            </a:r>
            <a:r>
              <a:rPr lang="en-US" sz="2000" dirty="0">
                <a:solidFill>
                  <a:srgbClr val="212121"/>
                </a:solidFill>
                <a:latin typeface="+mn-lt"/>
              </a:rPr>
              <a:t>condition is much </a:t>
            </a:r>
            <a:r>
              <a:rPr lang="en-US" sz="2000" dirty="0" smtClean="0">
                <a:solidFill>
                  <a:srgbClr val="212121"/>
                </a:solidFill>
                <a:latin typeface="+mn-lt"/>
              </a:rPr>
              <a:t>larger</a:t>
            </a:r>
          </a:p>
          <a:p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endParaRPr lang="en-US" sz="2000" dirty="0" smtClean="0">
              <a:solidFill>
                <a:srgbClr val="212121"/>
              </a:solidFill>
              <a:latin typeface="+mn-lt"/>
            </a:endParaRPr>
          </a:p>
          <a:p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endParaRPr lang="en-US" sz="2000" dirty="0" smtClean="0">
              <a:solidFill>
                <a:srgbClr val="212121"/>
              </a:solidFill>
              <a:latin typeface="+mn-lt"/>
            </a:endParaRPr>
          </a:p>
          <a:p>
            <a:endParaRPr lang="en-US" sz="2000" dirty="0">
              <a:solidFill>
                <a:srgbClr val="212121"/>
              </a:solidFill>
              <a:latin typeface="+mn-lt"/>
            </a:endParaRPr>
          </a:p>
          <a:p>
            <a:r>
              <a:rPr lang="en-US" sz="2000" dirty="0" smtClean="0">
                <a:solidFill>
                  <a:srgbClr val="212121"/>
                </a:solidFill>
                <a:latin typeface="+mn-lt"/>
              </a:rPr>
              <a:t> </a:t>
            </a:r>
            <a:endParaRPr lang="en-US" sz="2000" dirty="0">
              <a:latin typeface="+mn-lt"/>
            </a:endParaRPr>
          </a:p>
        </p:txBody>
      </p:sp>
      <p:sp>
        <p:nvSpPr>
          <p:cNvPr id="4" name="Shape 135"/>
          <p:cNvSpPr txBox="1"/>
          <p:nvPr/>
        </p:nvSpPr>
        <p:spPr>
          <a:xfrm>
            <a:off x="1412111" y="322937"/>
            <a:ext cx="9097702" cy="1214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dirty="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</a:p>
          <a:p>
            <a:pPr algn="ctr"/>
            <a:r>
              <a:rPr lang="en-US" altLang="zh-CN" sz="2400" dirty="0" smtClean="0">
                <a:latin typeface="+mn-lt"/>
              </a:rPr>
              <a:t>car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restart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velocity</a:t>
            </a:r>
          </a:p>
          <a:p>
            <a:pPr algn="ctr"/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39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V-0i9yvmu3Lk-4AHbcY84bzHeJbLbNfgsXz-4jTHFusuT_5x5kwOP8Jg36zadBXV42yvIaReziH-FHiuyutMbL5K8U1XhoyNVZ9JcEGFmN2jZ-yLWEo8S-agsMCSaf3gwvPcnKu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6" y="1981200"/>
            <a:ext cx="52768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35"/>
          <p:cNvSpPr txBox="1"/>
          <p:nvPr/>
        </p:nvSpPr>
        <p:spPr>
          <a:xfrm>
            <a:off x="1412111" y="322937"/>
            <a:ext cx="9097702" cy="12149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en-US" altLang="zh-CN" sz="2800" dirty="0" smtClean="0">
                <a:latin typeface="+mn-lt"/>
              </a:rPr>
              <a:t>Result</a:t>
            </a:r>
            <a:r>
              <a:rPr lang="zh-CN" altLang="en-US" sz="2800" dirty="0" smtClean="0">
                <a:latin typeface="+mn-lt"/>
              </a:rPr>
              <a:t> </a:t>
            </a:r>
            <a:r>
              <a:rPr lang="en-US" altLang="zh-CN" sz="2800" dirty="0" smtClean="0">
                <a:latin typeface="+mn-lt"/>
              </a:rPr>
              <a:t>Analysis</a:t>
            </a:r>
          </a:p>
          <a:p>
            <a:pPr algn="ctr"/>
            <a:r>
              <a:rPr lang="en-US" altLang="zh-CN" sz="2400" dirty="0" smtClean="0">
                <a:latin typeface="+mn-lt"/>
              </a:rPr>
              <a:t>car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restart</a:t>
            </a:r>
            <a:r>
              <a:rPr lang="zh-CN" altLang="en-US" sz="2400" dirty="0" smtClean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velocity</a:t>
            </a:r>
          </a:p>
          <a:p>
            <a:pPr algn="ctr"/>
            <a:endParaRPr lang="en-US" sz="28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74872" y="1981200"/>
            <a:ext cx="4793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>
                <a:latin typeface="+mn-lt"/>
              </a:rPr>
              <a:t>k</a:t>
            </a:r>
            <a:r>
              <a:rPr lang="en-US" altLang="zh-CN" sz="2000" dirty="0" smtClean="0">
                <a:latin typeface="+mn-lt"/>
              </a:rPr>
              <a:t>eep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restart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velocity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start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velocity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with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same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value,</a:t>
            </a:r>
            <a:r>
              <a:rPr lang="zh-CN" altLang="en-US" sz="2000" dirty="0" smtClean="0">
                <a:latin typeface="+mn-lt"/>
              </a:rPr>
              <a:t> </a:t>
            </a:r>
            <a:endParaRPr lang="en-US" altLang="zh-CN" sz="20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+mn-lt"/>
              </a:rPr>
              <a:t>similar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graph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under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synchronized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and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unsynchronized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condition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car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restart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velocity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has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dominant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effect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on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the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average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amount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of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out</a:t>
            </a:r>
            <a:r>
              <a:rPr lang="zh-CN" altLang="en-US" sz="2000" dirty="0" smtClean="0">
                <a:latin typeface="+mn-lt"/>
              </a:rPr>
              <a:t> </a:t>
            </a:r>
            <a:r>
              <a:rPr lang="en-US" altLang="zh-CN" sz="2000" dirty="0" smtClean="0">
                <a:latin typeface="+mn-lt"/>
              </a:rPr>
              <a:t>car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38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2115330" y="199806"/>
            <a:ext cx="7472015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Introduction </a:t>
            </a:r>
            <a:r>
              <a:rPr lang="en-US" sz="36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To the Main Goal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0" y="1790371"/>
            <a:ext cx="5811550" cy="35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-133128" y="1791231"/>
            <a:ext cx="6326100" cy="250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b="1" dirty="0">
                <a:latin typeface="+mn-lt"/>
              </a:rPr>
              <a:t>Basic </a:t>
            </a:r>
            <a:r>
              <a:rPr lang="en-US" sz="2800" b="1" dirty="0" smtClean="0">
                <a:latin typeface="+mn-lt"/>
              </a:rPr>
              <a:t>Ide</a:t>
            </a:r>
            <a:r>
              <a:rPr lang="en-US" altLang="zh-CN" sz="2800" b="1" dirty="0" smtClean="0">
                <a:latin typeface="+mn-lt"/>
              </a:rPr>
              <a:t>a</a:t>
            </a:r>
            <a:endParaRPr lang="en-US" sz="2800" dirty="0" smtClean="0">
              <a:latin typeface="+mn-lt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2200" dirty="0" smtClean="0">
                <a:latin typeface="+mn-lt"/>
              </a:rPr>
              <a:t>Cellular </a:t>
            </a:r>
            <a:r>
              <a:rPr lang="en-US" sz="2200" dirty="0">
                <a:latin typeface="+mn-lt"/>
              </a:rPr>
              <a:t>Automaton</a:t>
            </a:r>
          </a:p>
          <a:p>
            <a:pPr lvl="0" algn="ctr">
              <a:spcBef>
                <a:spcPts val="0"/>
              </a:spcBef>
              <a:buNone/>
            </a:pPr>
            <a:endParaRPr sz="2200" dirty="0">
              <a:latin typeface="+mn-lt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2800" b="1" dirty="0">
                <a:latin typeface="+mn-lt"/>
              </a:rPr>
              <a:t>Main </a:t>
            </a:r>
            <a:r>
              <a:rPr lang="en-US" sz="2800" b="1" dirty="0" smtClean="0">
                <a:latin typeface="+mn-lt"/>
              </a:rPr>
              <a:t>Goal</a:t>
            </a:r>
            <a:r>
              <a:rPr lang="en-US" sz="2800" dirty="0" smtClean="0">
                <a:latin typeface="+mn-lt"/>
              </a:rPr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200" dirty="0" smtClean="0">
                <a:latin typeface="+mn-lt"/>
              </a:rPr>
              <a:t>Simulate </a:t>
            </a:r>
            <a:r>
              <a:rPr lang="en-US" sz="2200" dirty="0">
                <a:latin typeface="+mn-lt"/>
              </a:rPr>
              <a:t>the one direction traffic</a:t>
            </a:r>
          </a:p>
        </p:txBody>
      </p:sp>
    </p:spTree>
    <p:extLst>
      <p:ext uri="{BB962C8B-B14F-4D97-AF65-F5344CB8AC3E}">
        <p14:creationId xmlns:p14="http://schemas.microsoft.com/office/powerpoint/2010/main" val="76020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75696" y="1124589"/>
            <a:ext cx="9432300" cy="5315405"/>
            <a:chOff x="1075696" y="1124589"/>
            <a:chExt cx="9432300" cy="5315405"/>
          </a:xfrm>
        </p:grpSpPr>
        <p:sp>
          <p:nvSpPr>
            <p:cNvPr id="124" name="Shape 124"/>
            <p:cNvSpPr txBox="1"/>
            <p:nvPr/>
          </p:nvSpPr>
          <p:spPr>
            <a:xfrm>
              <a:off x="1075696" y="1124589"/>
              <a:ext cx="9432300" cy="53154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altLang="zh-CN" sz="28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B</a:t>
              </a:r>
              <a:r>
                <a:rPr lang="en-US" sz="28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asic </a:t>
              </a:r>
              <a:r>
                <a:rPr lang="en-US" sz="28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idea- The  </a:t>
              </a:r>
              <a:r>
                <a:rPr lang="en-US" sz="2800" b="1" dirty="0">
                  <a:solidFill>
                    <a:srgbClr val="FF0000"/>
                  </a:solidFill>
                  <a:latin typeface="+mn-lt"/>
                  <a:ea typeface="Cabin"/>
                  <a:cs typeface="Cabin"/>
                  <a:sym typeface="Cabin"/>
                </a:rPr>
                <a:t>Cellular </a:t>
              </a:r>
              <a:r>
                <a:rPr lang="en-US" sz="2800" b="1" dirty="0" smtClean="0">
                  <a:solidFill>
                    <a:srgbClr val="FF0000"/>
                  </a:solidFill>
                  <a:latin typeface="+mn-lt"/>
                  <a:ea typeface="Cabin"/>
                  <a:cs typeface="Cabin"/>
                  <a:sym typeface="Cabin"/>
                </a:rPr>
                <a:t>Automaton</a:t>
              </a:r>
            </a:p>
            <a:p>
              <a:pPr lvl="0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endParaRPr sz="2400" b="1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marL="342900" lvl="0" indent="-342900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US" altLang="zh-CN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discrete</a:t>
              </a:r>
              <a:r>
                <a:rPr lang="zh-CN" altLang="en-US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model consists </a:t>
              </a:r>
              <a:r>
                <a:rPr lang="en-US" sz="24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of a regular grid of cells, </a:t>
              </a:r>
              <a:endParaRPr lang="en-US" sz="2400" b="1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marL="342900" lvl="0" indent="-342900" rtl="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US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finite </a:t>
              </a:r>
              <a:r>
                <a:rPr lang="en-US" sz="24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number of </a:t>
              </a:r>
              <a:r>
                <a:rPr lang="en-US" altLang="zh-CN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states</a:t>
              </a:r>
              <a:r>
                <a:rPr lang="en-US" sz="2400" b="1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zh-CN" altLang="en-US" sz="2400" b="1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   </a:t>
              </a:r>
              <a:endParaRPr lang="en-US" altLang="zh-CN" sz="2400" b="1" i="1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lvl="1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800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	in</a:t>
              </a:r>
              <a:r>
                <a:rPr lang="en-US" sz="1800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our project, the states can be a car’s position, velocity, speed up, etc</a:t>
              </a:r>
              <a:r>
                <a:rPr lang="en-US" sz="1800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.</a:t>
              </a:r>
              <a:endParaRPr lang="en-US" sz="1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marL="342900" lvl="0" indent="-34290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US" sz="24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new generation is created </a:t>
              </a:r>
              <a:r>
                <a:rPr lang="en-US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according </a:t>
              </a:r>
              <a:r>
                <a:rPr lang="en-US" sz="24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to some fixed rule</a:t>
              </a:r>
            </a:p>
            <a:p>
              <a:pPr marL="342900" lvl="0" indent="-342900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US" sz="2400" b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rule for updating the state of cells </a:t>
              </a:r>
            </a:p>
            <a:p>
              <a:pPr lvl="2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2400" b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	</a:t>
              </a:r>
              <a:r>
                <a:rPr 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same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for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each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cell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endParaRPr lang="en-US" altLang="zh-CN" sz="1800" i="1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lvl="2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800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	apply</a:t>
              </a:r>
              <a:r>
                <a:rPr lang="zh-CN" altLang="en-US" sz="1800" i="1" dirty="0" smtClean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to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the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whole</a:t>
              </a:r>
              <a:r>
                <a:rPr lang="zh-CN" altLang="en-US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 </a:t>
              </a:r>
              <a:r>
                <a:rPr lang="en-US" altLang="zh-CN" sz="1800" i="1" dirty="0">
                  <a:solidFill>
                    <a:schemeClr val="dk1"/>
                  </a:solidFill>
                  <a:latin typeface="+mn-lt"/>
                  <a:ea typeface="Cabin"/>
                  <a:cs typeface="Cabin"/>
                  <a:sym typeface="Cabin"/>
                </a:rPr>
                <a:t>grid</a:t>
              </a:r>
              <a:endParaRPr sz="1800" i="1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marR="0" lvl="0" algn="l" rtl="0">
                <a:spcBef>
                  <a:spcPts val="0"/>
                </a:spcBef>
                <a:buNone/>
              </a:pPr>
              <a:endParaRPr sz="1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1884217" y="3588329"/>
              <a:ext cx="69272" cy="69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911923" y="5237022"/>
              <a:ext cx="69272" cy="69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1920" y="5694226"/>
              <a:ext cx="69272" cy="69272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8" name="Shape 116"/>
          <p:cNvSpPr txBox="1"/>
          <p:nvPr/>
        </p:nvSpPr>
        <p:spPr>
          <a:xfrm>
            <a:off x="2115330" y="199806"/>
            <a:ext cx="7472015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Introduction </a:t>
            </a:r>
            <a:r>
              <a:rPr lang="en-US" sz="36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To the Main Goal</a:t>
            </a:r>
          </a:p>
        </p:txBody>
      </p:sp>
    </p:spTree>
    <p:extLst>
      <p:ext uri="{BB962C8B-B14F-4D97-AF65-F5344CB8AC3E}">
        <p14:creationId xmlns:p14="http://schemas.microsoft.com/office/powerpoint/2010/main" val="402891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920175" y="834738"/>
            <a:ext cx="9432300" cy="311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solidFill>
                  <a:schemeClr val="dk1"/>
                </a:solidFill>
                <a:ea typeface="Cabin"/>
                <a:cs typeface="Cabin"/>
                <a:sym typeface="Cabin"/>
              </a:rPr>
              <a:t>B</a:t>
            </a:r>
            <a:r>
              <a:rPr lang="en-US" sz="2400" b="1" dirty="0">
                <a:solidFill>
                  <a:schemeClr val="dk1"/>
                </a:solidFill>
                <a:ea typeface="Cabin"/>
                <a:cs typeface="Cabin"/>
                <a:sym typeface="Cabin"/>
              </a:rPr>
              <a:t>asic idea- The  </a:t>
            </a:r>
            <a:r>
              <a:rPr lang="en-US" sz="2400" b="1" dirty="0">
                <a:solidFill>
                  <a:srgbClr val="FF0000"/>
                </a:solidFill>
                <a:ea typeface="Cabin"/>
                <a:cs typeface="Cabin"/>
                <a:sym typeface="Cabin"/>
              </a:rPr>
              <a:t>Cellular Automaton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smtClean="0"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lang="en-US" sz="2400" b="1" dirty="0">
                <a:latin typeface="Cabin"/>
                <a:ea typeface="Cabin"/>
                <a:cs typeface="Cabin"/>
                <a:sym typeface="Cabin"/>
              </a:rPr>
              <a:t>application in traffic: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400" b="1" dirty="0">
              <a:solidFill>
                <a:srgbClr val="FF0000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2000"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8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841" y="972388"/>
            <a:ext cx="3258975" cy="48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175" y="1956800"/>
            <a:ext cx="5952200" cy="31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920175" y="5065382"/>
            <a:ext cx="5898070" cy="6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+mn-lt"/>
              </a:rPr>
              <a:t>position and velocity are determined by the car’s previous state and that of the front car 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8195063" y="5648675"/>
            <a:ext cx="2875500" cy="6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9" name="Shape 116"/>
          <p:cNvSpPr txBox="1"/>
          <p:nvPr/>
        </p:nvSpPr>
        <p:spPr>
          <a:xfrm>
            <a:off x="2115330" y="199806"/>
            <a:ext cx="7472015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Introduction </a:t>
            </a:r>
            <a:r>
              <a:rPr lang="en-US" sz="36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To the Main Goal</a:t>
            </a:r>
          </a:p>
        </p:txBody>
      </p:sp>
    </p:spTree>
    <p:extLst>
      <p:ext uri="{BB962C8B-B14F-4D97-AF65-F5344CB8AC3E}">
        <p14:creationId xmlns:p14="http://schemas.microsoft.com/office/powerpoint/2010/main" val="90285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7148" y="1620456"/>
            <a:ext cx="90977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n-lt"/>
              </a:rPr>
              <a:t>To simulate the traffic condition in a specific way (one direction)：</a:t>
            </a:r>
          </a:p>
          <a:p>
            <a:r>
              <a:rPr lang="en-US" sz="2400" dirty="0">
                <a:latin typeface="+mn-lt"/>
              </a:rPr>
              <a:t/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the main focus of our project lies on whether the traffic will jam or not under different circumstances, like </a:t>
            </a:r>
          </a:p>
          <a:p>
            <a:pPr marL="457200" indent="-457200" fontAlgn="base">
              <a:buFont typeface="+mj-lt"/>
              <a:buAutoNum type="alphaLcParenR"/>
            </a:pPr>
            <a:r>
              <a:rPr lang="en-US" sz="2400" dirty="0">
                <a:latin typeface="+mn-lt"/>
              </a:rPr>
              <a:t>heavy inflow of traffic</a:t>
            </a:r>
          </a:p>
          <a:p>
            <a:pPr marL="457200" indent="-457200" fontAlgn="base">
              <a:buFont typeface="+mj-lt"/>
              <a:buAutoNum type="alphaLcParenR"/>
            </a:pPr>
            <a:r>
              <a:rPr lang="en-US" sz="2400" dirty="0">
                <a:latin typeface="+mn-lt"/>
              </a:rPr>
              <a:t>speed limits on road</a:t>
            </a:r>
          </a:p>
          <a:p>
            <a:pPr marL="457200" indent="-457200" fontAlgn="base">
              <a:buFont typeface="+mj-lt"/>
              <a:buAutoNum type="alphaLcParenR"/>
            </a:pPr>
            <a:r>
              <a:rPr lang="en-US" sz="2400" dirty="0">
                <a:latin typeface="+mn-lt"/>
              </a:rPr>
              <a:t>the ratio of different types of cars having different velocity</a:t>
            </a:r>
          </a:p>
          <a:p>
            <a:pPr marL="457200" indent="-457200" fontAlgn="base">
              <a:buFont typeface="+mj-lt"/>
              <a:buAutoNum type="alphaLcParenR"/>
            </a:pPr>
            <a:r>
              <a:rPr lang="en-US" sz="2400" dirty="0">
                <a:latin typeface="+mn-lt"/>
              </a:rPr>
              <a:t>especially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the duration of the traffic light time</a:t>
            </a:r>
            <a:endParaRPr lang="en-US" sz="2400" dirty="0">
              <a:latin typeface="+mn-lt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hape 116"/>
          <p:cNvSpPr txBox="1"/>
          <p:nvPr/>
        </p:nvSpPr>
        <p:spPr>
          <a:xfrm>
            <a:off x="2115330" y="199806"/>
            <a:ext cx="7472015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Introduction </a:t>
            </a:r>
            <a:r>
              <a:rPr lang="en-US" sz="36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To the Main Goal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2010869" y="139070"/>
            <a:ext cx="7687435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Approach and Task Division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651" y="1317605"/>
            <a:ext cx="11045526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+mn-lt"/>
              </a:rPr>
              <a:t>Main Approach: </a:t>
            </a:r>
          </a:p>
          <a:p>
            <a:pPr lvl="0"/>
            <a:endParaRPr lang="en-US" sz="1800" dirty="0">
              <a:latin typeface="+mn-lt"/>
            </a:endParaRPr>
          </a:p>
          <a:p>
            <a:pPr>
              <a:buSzPct val="25000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</a:rPr>
              <a:t>Simulate the traffic behavior using C code, and visualize the output by plotting dynamic graph in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Cabin"/>
                <a:cs typeface="Cabin"/>
              </a:rPr>
              <a:t>Matlab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bin"/>
                <a:cs typeface="Cabin"/>
              </a:rPr>
              <a:t> to directly help decide the value of parameters for avoiding the traffic jam.   </a:t>
            </a:r>
            <a:endParaRPr lang="en-US" sz="2400" dirty="0" smtClean="0">
              <a:solidFill>
                <a:schemeClr val="dk1"/>
              </a:solidFill>
              <a:latin typeface="+mn-lt"/>
              <a:ea typeface="Cabin"/>
              <a:cs typeface="Cabin"/>
            </a:endParaRPr>
          </a:p>
          <a:p>
            <a:pPr>
              <a:buSzPct val="25000"/>
            </a:pPr>
            <a:endParaRPr lang="en-US" sz="2400" dirty="0" smtClean="0">
              <a:solidFill>
                <a:schemeClr val="dk1"/>
              </a:solidFill>
              <a:latin typeface="+mn-lt"/>
              <a:ea typeface="Cabin"/>
              <a:cs typeface="Cabin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cellular </a:t>
            </a:r>
            <a:r>
              <a:rPr lang="en-US" sz="2400" dirty="0">
                <a:latin typeface="+mn-lt"/>
              </a:rPr>
              <a:t>automata(referred as CA model) as the prototype for conceptual model</a:t>
            </a:r>
            <a:r>
              <a:rPr lang="en-US" sz="2400" dirty="0" smtClean="0">
                <a:latin typeface="+mn-lt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our </a:t>
            </a:r>
            <a:r>
              <a:rPr lang="en-US" sz="2400" dirty="0">
                <a:latin typeface="+mn-lt"/>
              </a:rPr>
              <a:t>grid cell size would be 100*6(road length * number of lanes), </a:t>
            </a:r>
            <a:endParaRPr lang="en-US" sz="24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square </a:t>
            </a:r>
            <a:r>
              <a:rPr lang="en-US" sz="2400" dirty="0">
                <a:latin typeface="+mn-lt"/>
              </a:rPr>
              <a:t>shaped, </a:t>
            </a:r>
            <a:endParaRPr lang="en-US" sz="24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one </a:t>
            </a:r>
            <a:r>
              <a:rPr lang="en-US" sz="2400" dirty="0">
                <a:latin typeface="+mn-lt"/>
              </a:rPr>
              <a:t>single car in each cell.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>
              <a:solidFill>
                <a:schemeClr val="dk1"/>
              </a:solidFill>
              <a:latin typeface="+mn-lt"/>
              <a:ea typeface="Cabin"/>
              <a:cs typeface="Cabin"/>
            </a:endParaRPr>
          </a:p>
          <a:p>
            <a:pPr>
              <a:buSzPct val="25000"/>
            </a:pPr>
            <a:endParaRPr lang="en-US" sz="2400" dirty="0">
              <a:solidFill>
                <a:schemeClr val="dk1"/>
              </a:solidFill>
              <a:latin typeface="+mn-lt"/>
              <a:ea typeface="Cabin"/>
              <a:cs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1524000" y="1062949"/>
            <a:ext cx="9603900" cy="5213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016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latin typeface="+mn-lt"/>
              </a:rPr>
              <a:t>a. We use the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a×b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matrix to represent the car stream, where a is the number of lanes and b is the length of road.  Value 1 means there is a car in that position.</a:t>
            </a:r>
          </a:p>
          <a:p>
            <a:pPr marL="1016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latin typeface="+mn-lt"/>
            </a:endParaRPr>
          </a:p>
          <a:p>
            <a:pPr marL="1016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 err="1">
                <a:solidFill>
                  <a:schemeClr val="dk1"/>
                </a:solidFill>
                <a:latin typeface="+mn-lt"/>
              </a:rPr>
              <a:t>b.Car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is generated randomly. To be specific,  we use the U distribution to  generate random value from 0 to 1, then use value 0.5 to be the decision boundary,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i.e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, if u &gt; 0.5,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CarStream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[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][0]=1, else, 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CarStream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[</a:t>
            </a:r>
            <a:r>
              <a:rPr lang="en-US" sz="2400" dirty="0" err="1">
                <a:solidFill>
                  <a:schemeClr val="dk1"/>
                </a:solidFill>
                <a:latin typeface="+mn-lt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][0]=0.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marL="1016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400" dirty="0" err="1">
                <a:solidFill>
                  <a:schemeClr val="dk1"/>
                </a:solidFill>
                <a:latin typeface="+mn-lt"/>
              </a:rPr>
              <a:t>c.Write</a:t>
            </a:r>
            <a:r>
              <a:rPr lang="en-US" sz="2400" dirty="0">
                <a:solidFill>
                  <a:schemeClr val="dk1"/>
                </a:solidFill>
                <a:latin typeface="+mn-lt"/>
              </a:rPr>
              <a:t> the output car stream to an output file (.txt).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</a:rPr>
              <a:t>When we input 3 lanes and the length of the road is 10, the “output.txt” is as following: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endParaRPr sz="2400" dirty="0">
              <a:latin typeface="+mn-lt"/>
            </a:endParaRPr>
          </a:p>
        </p:txBody>
      </p:sp>
      <p:sp>
        <p:nvSpPr>
          <p:cNvPr id="6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2  Car </a:t>
            </a:r>
            <a:r>
              <a:rPr lang="en-US" altLang="zh-CN" sz="2800" dirty="0" smtClean="0">
                <a:solidFill>
                  <a:schemeClr val="dk1"/>
                </a:solidFill>
                <a:latin typeface="+mn-lt"/>
              </a:rPr>
              <a:t>Generator</a:t>
            </a:r>
            <a:endParaRPr lang="en-US" sz="2800" dirty="0">
              <a:solidFill>
                <a:schemeClr val="dk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76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Shape 140"/>
          <p:cNvGraphicFramePr/>
          <p:nvPr>
            <p:extLst>
              <p:ext uri="{D42A27DB-BD31-4B8C-83A1-F6EECF244321}">
                <p14:modId xmlns:p14="http://schemas.microsoft.com/office/powerpoint/2010/main" val="1581298944"/>
              </p:ext>
            </p:extLst>
          </p:nvPr>
        </p:nvGraphicFramePr>
        <p:xfrm>
          <a:off x="925088" y="2186760"/>
          <a:ext cx="10341825" cy="2366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47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47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472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297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C implementation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visulization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simulate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27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2D Array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grid of specified shape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road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27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integer numbers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+mn-lt"/>
                          <a:ea typeface="Cabin"/>
                          <a:cs typeface="Cabin"/>
                          <a:sym typeface="Cabin"/>
                        </a:rPr>
                        <a:t>a collection of “colored” cells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cars and traffic lights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1" name="Shape 141"/>
          <p:cNvSpPr txBox="1"/>
          <p:nvPr/>
        </p:nvSpPr>
        <p:spPr>
          <a:xfrm>
            <a:off x="3797978" y="1187631"/>
            <a:ext cx="4775400" cy="61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Cellular Automation</a:t>
            </a:r>
          </a:p>
        </p:txBody>
      </p:sp>
      <p:sp>
        <p:nvSpPr>
          <p:cNvPr id="5" name="Shape 169"/>
          <p:cNvSpPr txBox="1"/>
          <p:nvPr/>
        </p:nvSpPr>
        <p:spPr>
          <a:xfrm>
            <a:off x="2589878" y="238398"/>
            <a:ext cx="71916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Simulation </a:t>
            </a:r>
            <a:r>
              <a:rPr lang="en-US" sz="2800" dirty="0">
                <a:solidFill>
                  <a:schemeClr val="dk1"/>
                </a:solidFill>
                <a:latin typeface="+mn-lt"/>
                <a:ea typeface="Cabin"/>
                <a:cs typeface="Cabin"/>
                <a:sym typeface="Cabin"/>
              </a:rPr>
              <a:t>Process- 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Part 2  Car Behavior</a:t>
            </a:r>
          </a:p>
        </p:txBody>
      </p:sp>
    </p:spTree>
    <p:extLst>
      <p:ext uri="{BB962C8B-B14F-4D97-AF65-F5344CB8AC3E}">
        <p14:creationId xmlns:p14="http://schemas.microsoft.com/office/powerpoint/2010/main" val="2747178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1077</Words>
  <Application>Microsoft Macintosh PowerPoint</Application>
  <PresentationFormat>Widescreen</PresentationFormat>
  <Paragraphs>230</Paragraphs>
  <Slides>26</Slides>
  <Notes>18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Cabin</vt:lpstr>
      <vt:lpstr>Calibri</vt:lpstr>
      <vt:lpstr>Calibri Light</vt:lpstr>
      <vt:lpstr>Menlo</vt:lpstr>
      <vt:lpstr>Office Theme</vt:lpstr>
      <vt:lpstr>A SIMULATION ON TRAFFIC-SIGNAL CONTROL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SIMULATION ON TRAFFIC-SIGNAL CONTROL </dc:title>
  <cp:lastModifiedBy>Eric Sun</cp:lastModifiedBy>
  <cp:revision>22</cp:revision>
  <dcterms:modified xsi:type="dcterms:W3CDTF">2017-12-04T16:20:41Z</dcterms:modified>
</cp:coreProperties>
</file>